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66"/>
  </p:notesMasterIdLst>
  <p:handoutMasterIdLst>
    <p:handoutMasterId r:id="rId67"/>
  </p:handoutMasterIdLst>
  <p:sldIdLst>
    <p:sldId id="256" r:id="rId8"/>
    <p:sldId id="310" r:id="rId9"/>
    <p:sldId id="349" r:id="rId10"/>
    <p:sldId id="350" r:id="rId11"/>
    <p:sldId id="351" r:id="rId12"/>
    <p:sldId id="352" r:id="rId13"/>
    <p:sldId id="340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372" r:id="rId23"/>
    <p:sldId id="370" r:id="rId24"/>
    <p:sldId id="373" r:id="rId25"/>
    <p:sldId id="374" r:id="rId26"/>
    <p:sldId id="375" r:id="rId27"/>
    <p:sldId id="356" r:id="rId28"/>
    <p:sldId id="353" r:id="rId29"/>
    <p:sldId id="360" r:id="rId30"/>
    <p:sldId id="357" r:id="rId31"/>
    <p:sldId id="358" r:id="rId32"/>
    <p:sldId id="359" r:id="rId33"/>
    <p:sldId id="312" r:id="rId34"/>
    <p:sldId id="336" r:id="rId35"/>
    <p:sldId id="333" r:id="rId36"/>
    <p:sldId id="337" r:id="rId37"/>
    <p:sldId id="334" r:id="rId38"/>
    <p:sldId id="338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47" r:id="rId57"/>
    <p:sldId id="393" r:id="rId58"/>
    <p:sldId id="394" r:id="rId59"/>
    <p:sldId id="399" r:id="rId60"/>
    <p:sldId id="395" r:id="rId61"/>
    <p:sldId id="401" r:id="rId62"/>
    <p:sldId id="396" r:id="rId63"/>
    <p:sldId id="403" r:id="rId64"/>
    <p:sldId id="398" r:id="rId65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C28EC59-4031-D347-AEEC-64BD42C86D32}">
          <p14:sldIdLst>
            <p14:sldId id="256"/>
            <p14:sldId id="310"/>
          </p14:sldIdLst>
        </p14:section>
        <p14:section name="What Is SQL" id="{C2A41310-6BB7-9640-AF2E-D419E4D02B8D}">
          <p14:sldIdLst>
            <p14:sldId id="349"/>
            <p14:sldId id="350"/>
            <p14:sldId id="351"/>
            <p14:sldId id="352"/>
          </p14:sldIdLst>
        </p14:section>
        <p14:section name="Prep for examples" id="{DAFD483D-3D03-5A41-8763-EBA8031C4F39}">
          <p14:sldIdLst>
            <p14:sldId id="340"/>
          </p14:sldIdLst>
        </p14:section>
        <p14:section name="Working with Strings" id="{6EB5B037-6A43-0946-85EF-CF58653E82C0}">
          <p14:sldIdLst>
            <p14:sldId id="363"/>
            <p14:sldId id="364"/>
            <p14:sldId id="365"/>
            <p14:sldId id="366"/>
          </p14:sldIdLst>
        </p14:section>
        <p14:section name="Math Expressions" id="{5CEDF5A2-1E32-3141-BB9A-82CCFAD190D0}">
          <p14:sldIdLst>
            <p14:sldId id="367"/>
            <p14:sldId id="368"/>
            <p14:sldId id="371"/>
            <p14:sldId id="369"/>
            <p14:sldId id="372"/>
            <p14:sldId id="370"/>
            <p14:sldId id="373"/>
            <p14:sldId id="374"/>
            <p14:sldId id="375"/>
          </p14:sldIdLst>
        </p14:section>
        <p14:section name="SQL Statements" id="{6EFB4EA9-CD44-AC49-8A92-881D6319ECD3}">
          <p14:sldIdLst>
            <p14:sldId id="356"/>
            <p14:sldId id="353"/>
            <p14:sldId id="360"/>
            <p14:sldId id="357"/>
            <p14:sldId id="358"/>
            <p14:sldId id="359"/>
          </p14:sldIdLst>
        </p14:section>
        <p14:section name="SQL Clause" id="{5E2631FC-45F7-F840-B687-B27DB8B04065}">
          <p14:sldIdLst>
            <p14:sldId id="312"/>
            <p14:sldId id="336"/>
            <p14:sldId id="333"/>
            <p14:sldId id="337"/>
            <p14:sldId id="334"/>
            <p14:sldId id="338"/>
          </p14:sldIdLst>
        </p14:section>
        <p14:section name="Querying Tables" id="{94B4DAB3-0118-0F4E-8E94-2BB8ACE9EF4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arsing Strings" id="{2EC3C688-6BB2-E240-AB50-DB69D8D0054F}">
          <p14:sldIdLst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Summary" id="{AA4C0EAE-79EF-BF4D-B6F5-7387AB23E75D}">
          <p14:sldIdLst>
            <p14:sldId id="347"/>
          </p14:sldIdLst>
        </p14:section>
        <p14:section name="Guided exercise" id="{EA9AE111-151A-4944-9719-A725D79A8EC8}">
          <p14:sldIdLst>
            <p14:sldId id="393"/>
            <p14:sldId id="394"/>
            <p14:sldId id="399"/>
            <p14:sldId id="395"/>
            <p14:sldId id="401"/>
            <p14:sldId id="396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6"/>
    <a:srgbClr val="F5857E"/>
    <a:srgbClr val="00556F"/>
    <a:srgbClr val="4A7EBB"/>
    <a:srgbClr val="F7CE3C"/>
    <a:srgbClr val="D3CCBD"/>
    <a:srgbClr val="3F80CD"/>
    <a:srgbClr val="949A90"/>
    <a:srgbClr val="98DAD9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0" autoAdjust="0"/>
    <p:restoredTop sz="84499" autoAdjust="0"/>
  </p:normalViewPr>
  <p:slideViewPr>
    <p:cSldViewPr snapToGrid="0" snapToObjects="1">
      <p:cViewPr varScale="1">
        <p:scale>
          <a:sx n="85" d="100"/>
          <a:sy n="85" d="100"/>
        </p:scale>
        <p:origin x="16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12/26/23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Basic SQL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019" y="3574592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SQL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Patterns &amp; Matching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PATINDEX()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start position of pattern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PATINDEX('%w%', 'Hello world’);</a:t>
            </a:r>
          </a:p>
          <a:p>
            <a:pPr lvl="3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 occurrences of string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REPLACE('Hello World', 'World', 'Universe’)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'Hello Universe'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2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Many built-in functions for text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pattern matching capabilities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Integrates well with other SQL operations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15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Math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arithmetic in SQL uses operators: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 (+) Adds two numbers together.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Subtraction (-) Subtracts the second number from the first number.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Multiplication (*) Multiplies two numbers.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Division (/) Divides the first number by the second number</a:t>
            </a:r>
          </a:p>
          <a:p>
            <a:pPr lvl="1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Calculate values in queries: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10 + 5;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10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Select 12 / 6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2</a:t>
            </a:r>
          </a:p>
        </p:txBody>
      </p:sp>
    </p:spTree>
    <p:extLst>
      <p:ext uri="{BB962C8B-B14F-4D97-AF65-F5344CB8AC3E}">
        <p14:creationId xmlns:p14="http://schemas.microsoft.com/office/powerpoint/2010/main" val="2480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Integer data type is used to store whole numbers without fractions.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Some key details: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Integers represent exact numerical values without decimals.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Commonly used for counts, identifiers, sequence numbers, rankings etc.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Exact values without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Limited range +/- 2 billion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Less storage than high precision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Faster computations than decimals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7492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@count INT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Sets @count as integer variable for reuse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@students INT;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@students = 350;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@students / 5; 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70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Performs integer division to get number of groups of 5 students.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type provides efficient storage &amp; processing for non-fractional numbers.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93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fractions up to a precision.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numbers with fractions &amp; high precision.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Currency values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Scientific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Stats with weights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Fixed scale (decimals) &amp; precision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 to 38 digits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Accuracy for high precision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rounding errors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683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@price DECIMAL(10,2)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total digits with 2 decimal places.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@weight DECIMAL(8,3);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@weight = 5.555;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@weight + 2.222;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7.777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Retains 3 decimal places of precision during calculation.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type handles high accuracy fractional data without rounding issues.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0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allows seamless usage of both integers and decimals together in numeric expressions and calculations.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How it works: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converts between data types automatically where needed during computations.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+ Decimal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+ Integer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Conversions retain maximum precision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04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@int INT = 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@dec DECIMAL(10,2) = 4.5;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@int + @dec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9.5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converted to decimal for accurate mixed calculation.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CONVERT(INT, @dec)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4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 to integer truncates decimal portion.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Takeaway: Mixing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&amp; decimals provides flexibility in calculations!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7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provides many built-in math functions that extend the calculation capabilities beyond the basic operators.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 Math Functions: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ROUND() - Rounds a decimal value to x places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SQRT() - Returns square root of a number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ABS() - Absolute value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RAND() - Random number generation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Trigonometric like SIN(), COS(), TAN()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LOG10()/LOG()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And many more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3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the end of this lesson, you will be able to: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Define SQL, statement, and query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work with values directly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Identify common string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Understand how to write math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query fields from a table</a:t>
            </a:r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ROUND(3.14159, 3);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3.142 Rounds decimal number to 3 places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SQRT(81);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ABS(-10);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(Absolute value)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RAND();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0.879632 (Random decimal number)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allows SQL to handle common &amp; advanced mathematical computations required for statistics, analysis, science and engineering use cases.</a:t>
            </a: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9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DML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0" y="1113851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Manipulate Database Records &amp;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Written in strings and end in semicolon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Not case sensitive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Visual Editor Ex: SQL Server Management Studio: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026" name="Picture 2" descr="SSMS Query Editor - SQL Server Management Studio (SSMS) | Microsoft Learn">
            <a:extLst>
              <a:ext uri="{FF2B5EF4-FFF2-40B4-BE49-F238E27FC236}">
                <a16:creationId xmlns:a16="http://schemas.microsoft.com/office/drawing/2014/main" id="{F892C9D9-BCBA-7D0F-A5E2-7FB6B8E8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0" y="3110745"/>
            <a:ext cx="3770817" cy="28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4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Matching Record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Filtering, Projections &amp; Joins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* FROM students;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name, grade FROM students WHERE grade &gt; 3.5;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056" name="Picture 8" descr="SSMS results grid aggregates">
            <a:extLst>
              <a:ext uri="{FF2B5EF4-FFF2-40B4-BE49-F238E27FC236}">
                <a16:creationId xmlns:a16="http://schemas.microsoft.com/office/drawing/2014/main" id="{5D232106-7F71-A650-C3E4-02560D40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42" y="3554020"/>
            <a:ext cx="3242266" cy="25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3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Main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Main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DDL (Data Definition) - CREATE, ALTER, DROP - define schema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CREATE TABLE students (id INT, name VARCHAR(50))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DML (Data Manipulation) - SELECT, INSERT, UPDATE, DELETE - query &amp; change data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Example: SELECT * FROM students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DCL (Data Control) - GRANT, REVOKE - control access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Transactions - COMMIT, ROLLBACK - manage transactions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893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 New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Data Rows into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(name, grade) VALUES ('Anna', 4.0);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VALUES (4, 'Mike', 3.8);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074" name="Picture 2" descr="SQL INSERT INTO Statement (With Examples)">
            <a:extLst>
              <a:ext uri="{FF2B5EF4-FFF2-40B4-BE49-F238E27FC236}">
                <a16:creationId xmlns:a16="http://schemas.microsoft.com/office/drawing/2014/main" id="{32413DD4-8324-F27C-1FD6-B422431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18" y="3281290"/>
            <a:ext cx="2591248" cy="2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Edit &amp; Modify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Change/Update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grade = 4.2 WHERE name = 'Mike';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name = 'Michael' WHERE id = 4;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100" name="Picture 4" descr="SQL UPDATE Statement (With Examples)">
            <a:extLst>
              <a:ext uri="{FF2B5EF4-FFF2-40B4-BE49-F238E27FC236}">
                <a16:creationId xmlns:a16="http://schemas.microsoft.com/office/drawing/2014/main" id="{94A1082F-AC82-1EE1-F0C3-699ED87C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47" y="3272403"/>
            <a:ext cx="2544264" cy="29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Remove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Obsolete/Unwanted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FROM students WHERE grade &lt; 3.5;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122" name="Picture 2" descr="SQL DELETE and TRUNCATE (With Examples)">
            <a:extLst>
              <a:ext uri="{FF2B5EF4-FFF2-40B4-BE49-F238E27FC236}">
                <a16:creationId xmlns:a16="http://schemas.microsoft.com/office/drawing/2014/main" id="{3435F7E9-E4A1-248E-A06D-576A0C6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54" y="3102212"/>
            <a:ext cx="27559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SQL is written in 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statements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- strings of characters that conform to formatting and syntax rules specified in the international standard</a:t>
            </a:r>
          </a:p>
          <a:p>
            <a:pPr marL="0" indent="0" algn="l">
              <a:buNone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example, a basic SELECT statement fetching data from a Customers table would be: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26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operation type: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includes statements like SELECT, INSERT, UPDATE, DELETE. This tells the database engine what you want to do - query data, insert new data, update existing data, or delete data.</a:t>
            </a:r>
          </a:p>
          <a:p>
            <a:pPr marL="1257300" lvl="2" indent="-457200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035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table and columns: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statement needs to indicate from which database table and columns you want to access or operate on. Often this is done after the operation type using a FROM clause.</a:t>
            </a:r>
          </a:p>
          <a:p>
            <a:pPr marL="1257300" lvl="2" indent="-457200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49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What is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stands for Structured Query Language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Standard programming language for managing data in databases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Works with relational database management systems (RDBMS) like Oracle, MySQL, SQL Server, etc.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88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any filtering conditions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You can filter which data rows you want using a WHERE clause and conditional logic.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405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sorting/grouping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Statements like ORDER BY and GROUP BY can control row sorting and grouping in the output.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06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End with a semicolon: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All SQL statements are terminated with a semicolon ";"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15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retrieves data from database tables.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syntax is: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column1, column2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table_name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table name after FROM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Choose column names to return after SELECT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 names in square brackets [ ]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square brackets [ ] around object names like table and column identifiers in the SQL queries are being used to delimit identifiers in case they contain special characters or spaces.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By default, SQL only allows alphanumeric characters and underscores in identifiers. Anything else like spaces, dashes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would generate an error.</a:t>
            </a:r>
          </a:p>
        </p:txBody>
      </p:sp>
    </p:spTree>
    <p:extLst>
      <p:ext uri="{BB962C8B-B14F-4D97-AF65-F5344CB8AC3E}">
        <p14:creationId xmlns:p14="http://schemas.microsoft.com/office/powerpoint/2010/main" val="370561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HumanResources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].[Employee]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&gt; 40;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Gets Job Title, Vacation &amp; Sick Hours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employees with over 40 vacation hours</a:t>
            </a:r>
          </a:p>
        </p:txBody>
      </p:sp>
    </p:spTree>
    <p:extLst>
      <p:ext uri="{BB962C8B-B14F-4D97-AF65-F5344CB8AC3E}">
        <p14:creationId xmlns:p14="http://schemas.microsoft.com/office/powerpoint/2010/main" val="13239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[Name], [Color],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</a:t>
            </a:r>
            <a:br>
              <a:rPr lang="en-US" sz="2400" dirty="0"/>
            </a:b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[Production].[Product]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&lt; 100;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Name, Color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Filters for products with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under 100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Encloses identifiers in brackets</a:t>
            </a:r>
          </a:p>
        </p:txBody>
      </p:sp>
    </p:spTree>
    <p:extLst>
      <p:ext uri="{BB962C8B-B14F-4D97-AF65-F5344CB8AC3E}">
        <p14:creationId xmlns:p14="http://schemas.microsoft.com/office/powerpoint/2010/main" val="235669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Selecting All Columns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* shorthand after SELECT retrieves all columns in a table.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</a:p>
          <a:p>
            <a:pPr marL="457200" lvl="1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*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expands to all available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if only few columns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impact performance on large tables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247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didn’t we use brackets?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reasons: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 names don't have any special characters or spaces that require the square bracket delimiters.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Using SELECT * returns all columns so no need to enclose specific column names that may contain special characters.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follows normal SQL identifier rules - uses alphanumeric and underscore only. No brackets needed to avoid errors.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consistency and safety, it is generally good practice to always enclose SQL object names in square brackets like:</a:t>
            </a:r>
          </a:p>
          <a:p>
            <a:pPr marL="914400" lvl="2" indent="0" algn="ctr">
              <a:buNone/>
            </a:pPr>
            <a:endParaRPr lang="en-US" sz="2800" dirty="0">
              <a:solidFill>
                <a:srgbClr val="1C1917"/>
              </a:solidFill>
              <a:latin typeface="-apple-system"/>
            </a:endParaRP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1C1917"/>
                </a:solidFill>
                <a:effectLst/>
                <a:latin typeface="-apple-system"/>
              </a:rPr>
              <a:t>		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[Production].[Product]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6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Limiting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TOP N clause restricts number of rows returned.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TOP N * FROM table;</a:t>
            </a:r>
          </a:p>
          <a:p>
            <a:pPr marL="914400" lvl="2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 specifies number of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without N gets top %-age based on selects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113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 first 10 products: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10 *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top 10 rows only</a:t>
            </a:r>
            <a:b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top 5 % products over $50: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5 PERCENT *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&gt; 50;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top 5 percent of matching rows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reduces result size. Useful when sample data needed or avoid overloading.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34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- retrieve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- insert new data into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- update existing data in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- delete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Other statements like CREATE, ALTER, DROP, etc. manage database objects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1479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Column Aliases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Aliases temporarily rename columns during query.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 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column_name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alias_name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FROM table;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names after AS keyword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used in final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Does not change schema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294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 AS Product,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[Sale Price]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Aliases columns to descriptive names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Sale Price uses spaces to show brackets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So aliases improve readability without altering table structures.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923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Additional Alias Example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Name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Identifier 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Aliases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and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Descriptive names improve readability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Underlying schema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unchange</a:t>
            </a:r>
            <a:endParaRPr lang="en-US" sz="1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1471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String Parsing is Helpful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parts of unstructured text data for analysis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Pattern recognition within strings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trends based on common text patterns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Qualify string data to filter datasets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Render text data more readable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 manipulations for data pipelines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Redact sensitive values in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Parse semi-structured data like csv files</a:t>
            </a:r>
          </a:p>
        </p:txBody>
      </p:sp>
    </p:spTree>
    <p:extLst>
      <p:ext uri="{BB962C8B-B14F-4D97-AF65-F5344CB8AC3E}">
        <p14:creationId xmlns:p14="http://schemas.microsoft.com/office/powerpoint/2010/main" val="136843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of Parsing Use Cases: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first letter of names for groupings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Check if phone numbers or zip codes are valid formats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Anonymize account numbers for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Analyze most common word patterns in comments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common misspellings in address data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 summary, string parsing functions enable deeper text analysis and transformations for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183432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leftmost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LEFT(FirstName, 1)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first letter from each person's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LEFT(FirstName, 1) 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J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'J'.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9411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, 3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rightmost 3 letter from each person’s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-apple-system"/>
              </a:rPr>
              <a:t>2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) = </a:t>
            </a:r>
            <a:r>
              <a:rPr lang="en-US" sz="2000" b="0" i="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on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last names ending in ‘on’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492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start_position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length)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extracts a substring from a string starting at the specified position for the specified length.</a:t>
            </a:r>
          </a:p>
          <a:p>
            <a:pPr marL="457200" lvl="1" indent="0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SUBSTRING(FirstName, 2, 2)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2 characters starting from position 2 of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SUBSTRING(FirstName,1,1)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M.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2208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CharIndex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CHARINDEX(substring, string)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locates specified substrings within text.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 search and matching patterns in strings.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CHARINDEX(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</a:t>
            </a:r>
            <a:r>
              <a:rPr lang="en-US" sz="2000" dirty="0" err="1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finds the first match position of letter 'a' within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CHARINDEX('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',FirstName) &gt; 0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extracts first names containing substring 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'.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4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PatIndex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PATINDEX ('%pattern%', string)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first match position of a pattern with wildcards.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a%',FirstName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% wildcard looks for 'a' anywhere in string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first match position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PATINDEX('[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aA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]%',FirstName) = 1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filters names starting with A or a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186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Features of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Declarative language - specify what data you want, not how to get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English-like syntax, easy to learn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Portable skill - can switch between database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 range of applications - web/mobile apps, analytics, ETL,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In-demand skill for jobs involving databases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14218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Data Querying - Best Practices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enables powerful data retrieval &amp;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data access across tables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Optimization for fast performance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Tips for Efficiency: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Focus queries only on required columns and conditions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Look for inefficient scans or expensive operators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Improve Over Time: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Start simple and targeted, add complexity gradually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Validate results at each iteration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Benchmark and baseline for improvements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Practice makes efficient SQL use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3696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Introduction: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Includes data for fictitious bike manufacturer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Widely used to demonstrate SQL Server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We will query and analyze some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Instructions: Follow the steps outlined in each section. Use built-in help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intellisense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at any step if needed.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051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only first 10 rows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FirstName as "First Name"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7864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database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 SQL Server Object Explorer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 10 rows only: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the FirstName column: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 AS [First Name],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888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include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result-set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9835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columns -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 where Job Title is Design Engineer: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Design Engineer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ORDER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DESC;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042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get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first letter of FirstName using LEFT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last 3 letters of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with RIGHT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Combine extracted pieces with concatenation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0686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and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columns: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Extract first letter from FirstName with LEFT: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Get last 3 chars of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with RIGHT: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[Last 3 Chars]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4. </a:t>
            </a:r>
            <a:r>
              <a:rPr lang="en-US" sz="2000" b="0" i="1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Combine extracted pieces: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+ ' ' + 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Name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622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Summary Discussion: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challenges did you face?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SQL concepts were unclear?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Ideas to improve the instructional flow?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5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Essential for many technology roles: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Database Administrators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Analysts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Engineers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Application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Understanding SQL enables working with data-driven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Opens up opportunities in fields leveraging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Valuable addition to technical skill set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1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Prep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sing the World Wide Importers Database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Please open up SSMS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Connect to BISS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mss-p1-biss-01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Right click on AdventureWorks2012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Select new query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B79A-878D-B2FD-6C90-B85A5F8E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30" b="2898"/>
          <a:stretch/>
        </p:blipFill>
        <p:spPr>
          <a:xfrm>
            <a:off x="5647259" y="1670900"/>
            <a:ext cx="30632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are strings?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Text values in single quotes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VARCHAR, CHAR, TEXT data types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'This is a string'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026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Functions and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LEN(string)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length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LEN('hello’)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Concatenation with 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 + ' ' + 'Doe'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'John Doe'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STRING_SPLIT()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Split by delimiter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* FROM STRING_SPLIT('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x,y,z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',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 ‘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);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Returns table with values x, y, z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937555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7D047DAB2764FBE8B85865ADF125C" ma:contentTypeVersion="0" ma:contentTypeDescription="Create a new document." ma:contentTypeScope="" ma:versionID="3154522c01a2510568c44eaa3f8677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9784AE-7718-4684-9BBC-9AAC52D5A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30F82F-BEB8-4CE5-BAAE-EC5C7B644B7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14223</TotalTime>
  <Words>3200</Words>
  <Application>Microsoft Macintosh PowerPoint</Application>
  <PresentationFormat>On-screen Show (4:3)</PresentationFormat>
  <Paragraphs>593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Fira Code</vt:lpstr>
      <vt:lpstr>Helvetica</vt:lpstr>
      <vt:lpstr>Title Slide 02</vt:lpstr>
      <vt:lpstr>Title Slide 03</vt:lpstr>
      <vt:lpstr>Information Slide 01</vt:lpstr>
      <vt:lpstr>Information Slide 02</vt:lpstr>
      <vt:lpstr>Basic SQL</vt:lpstr>
      <vt:lpstr>Learning Objectives</vt:lpstr>
      <vt:lpstr>What is SQL</vt:lpstr>
      <vt:lpstr>Key SQL Statements</vt:lpstr>
      <vt:lpstr>Features of SQL</vt:lpstr>
      <vt:lpstr>Why Learn SQL?</vt:lpstr>
      <vt:lpstr>Prep</vt:lpstr>
      <vt:lpstr>Working with Strings</vt:lpstr>
      <vt:lpstr>Key Functions and Operations</vt:lpstr>
      <vt:lpstr>Patterns &amp; Matching</vt:lpstr>
      <vt:lpstr>In Summary</vt:lpstr>
      <vt:lpstr>Math Operators</vt:lpstr>
      <vt:lpstr>Integer Data Type</vt:lpstr>
      <vt:lpstr>Integer Data Type</vt:lpstr>
      <vt:lpstr>Decimal Data Type</vt:lpstr>
      <vt:lpstr>Decimal Data Type</vt:lpstr>
      <vt:lpstr>Mixing Types</vt:lpstr>
      <vt:lpstr>Mixing Types</vt:lpstr>
      <vt:lpstr>Common Math Functions</vt:lpstr>
      <vt:lpstr>Common Math Functions</vt:lpstr>
      <vt:lpstr>DML Statements</vt:lpstr>
      <vt:lpstr>Select Statement</vt:lpstr>
      <vt:lpstr>Main Types</vt:lpstr>
      <vt:lpstr>Insert Statement</vt:lpstr>
      <vt:lpstr>Update Statement</vt:lpstr>
      <vt:lpstr>Delete Statement</vt:lpstr>
      <vt:lpstr>SQL Statements</vt:lpstr>
      <vt:lpstr>SQL Statements</vt:lpstr>
      <vt:lpstr>SQL Statements</vt:lpstr>
      <vt:lpstr>SQL Statements</vt:lpstr>
      <vt:lpstr>SQL Statements</vt:lpstr>
      <vt:lpstr>SQL Statements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Summary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Aleksandar Jovanovich</cp:lastModifiedBy>
  <cp:revision>285</cp:revision>
  <cp:lastPrinted>2018-09-19T19:48:01Z</cp:lastPrinted>
  <dcterms:created xsi:type="dcterms:W3CDTF">2010-04-12T23:12:02Z</dcterms:created>
  <dcterms:modified xsi:type="dcterms:W3CDTF">2023-12-27T16:04:07Z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